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5" r:id="rId8"/>
    <p:sldId id="264" r:id="rId9"/>
    <p:sldId id="263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5.12.2020.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77424"/>
            <a:ext cx="9144000" cy="1980421"/>
          </a:xfrm>
        </p:spPr>
        <p:txBody>
          <a:bodyPr>
            <a:normAutofit fontScale="90000"/>
          </a:bodyPr>
          <a:lstStyle/>
          <a:p>
            <a:r>
              <a:rPr lang="sv-S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ZNAČAJ PREVENTIVNIH PREGLEDA</a:t>
            </a:r>
            <a:br>
              <a:rPr lang="sv-S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(opštih i stomatoloških)</a:t>
            </a:r>
            <a:br>
              <a:rPr lang="sv-S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2" y="2732199"/>
            <a:ext cx="5778214" cy="3310810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3547032" y="2157845"/>
            <a:ext cx="506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Latn-R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ULAGANJE U BUDUĆE GENERACIJE</a:t>
            </a:r>
            <a:r>
              <a:rPr lang="sr-Cyrl-R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99640" y="6495567"/>
            <a:ext cx="669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</a:t>
            </a:r>
            <a:r>
              <a:rPr lang="sr-Cyrl-RS" altLang="en-US" sz="1200" b="1" dirty="0"/>
              <a:t>ј</a:t>
            </a:r>
            <a:r>
              <a:rPr lang="en-US" altLang="en-US" sz="1200" b="1" dirty="0"/>
              <a:t>a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 2020. </a:t>
            </a:r>
            <a:r>
              <a:rPr lang="en-US" altLang="en-US" sz="1200" b="1" dirty="0" err="1"/>
              <a:t>godini</a:t>
            </a:r>
            <a:r>
              <a:rPr lang="en-US" altLang="en-US" sz="1200" b="1" dirty="0"/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5011053" y="6162132"/>
            <a:ext cx="24161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dozdravih izbora</a:t>
            </a: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881" y="5090614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Doc.dr Dušan Čanković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</a:t>
            </a:r>
            <a:b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polazak u školu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97401" y="1644193"/>
            <a:ext cx="10699865" cy="4297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600" dirty="0" smtClean="0"/>
              <a:t>• Preventivni </a:t>
            </a:r>
            <a:r>
              <a:rPr lang="sr-Latn-RS" sz="3600" dirty="0"/>
              <a:t>pregled kod izabranog dečijeg lekara</a:t>
            </a:r>
          </a:p>
          <a:p>
            <a:pPr marL="0" indent="0">
              <a:buNone/>
            </a:pPr>
            <a:r>
              <a:rPr lang="sr-Latn-RS" sz="3600" dirty="0" smtClean="0"/>
              <a:t>• ORL </a:t>
            </a:r>
            <a:r>
              <a:rPr lang="sr-Latn-RS" sz="3600" dirty="0"/>
              <a:t>pregled </a:t>
            </a:r>
          </a:p>
          <a:p>
            <a:pPr marL="0" indent="0">
              <a:buNone/>
            </a:pPr>
            <a:r>
              <a:rPr lang="sr-Latn-RS" sz="3600" dirty="0" smtClean="0"/>
              <a:t>• Oftalmološki </a:t>
            </a:r>
            <a:r>
              <a:rPr lang="sr-Latn-RS" sz="3600" dirty="0"/>
              <a:t>pregled 	</a:t>
            </a:r>
          </a:p>
          <a:p>
            <a:pPr marL="0" indent="0">
              <a:buNone/>
            </a:pPr>
            <a:r>
              <a:rPr lang="sr-Latn-RS" sz="3600" dirty="0" smtClean="0"/>
              <a:t>• Fizijatrijski </a:t>
            </a:r>
            <a:r>
              <a:rPr lang="sr-Latn-RS" sz="3600" dirty="0"/>
              <a:t>pregled </a:t>
            </a:r>
          </a:p>
          <a:p>
            <a:pPr marL="0" indent="0">
              <a:buNone/>
            </a:pPr>
            <a:r>
              <a:rPr lang="sr-Latn-RS" sz="3600" dirty="0" smtClean="0"/>
              <a:t>• Test </a:t>
            </a:r>
            <a:r>
              <a:rPr lang="sr-Latn-RS" sz="3600" dirty="0"/>
              <a:t>funkcije govora 	</a:t>
            </a:r>
          </a:p>
          <a:p>
            <a:pPr marL="0" indent="0">
              <a:buNone/>
            </a:pPr>
            <a:r>
              <a:rPr lang="sr-Latn-RS" sz="3600" dirty="0" smtClean="0"/>
              <a:t>• Revakcinacija </a:t>
            </a:r>
            <a:r>
              <a:rPr lang="sr-Latn-RS" sz="3600" dirty="0"/>
              <a:t>protiv difterije, tetanusa, </a:t>
            </a:r>
            <a:endParaRPr lang="sr-Latn-RS" sz="3600" dirty="0" smtClean="0"/>
          </a:p>
          <a:p>
            <a:pPr marL="0" indent="0">
              <a:buNone/>
            </a:pPr>
            <a:r>
              <a:rPr lang="sr-Latn-RS" sz="3600" dirty="0"/>
              <a:t> </a:t>
            </a:r>
            <a:r>
              <a:rPr lang="sr-Latn-RS" sz="3600" dirty="0" smtClean="0"/>
              <a:t> dečje </a:t>
            </a:r>
            <a:r>
              <a:rPr lang="sr-Latn-RS" sz="3600" dirty="0"/>
              <a:t>paralize,  malih boginja, zaušaka i </a:t>
            </a:r>
            <a:r>
              <a:rPr lang="sr-Latn-RS" sz="3600" dirty="0" smtClean="0"/>
              <a:t>crvenke.</a:t>
            </a:r>
            <a:endParaRPr lang="sr-Latn-RS" sz="3600" dirty="0"/>
          </a:p>
          <a:p>
            <a:pPr marL="0" indent="0">
              <a:buNone/>
            </a:pPr>
            <a:r>
              <a:rPr lang="ru-RU" sz="3600" dirty="0"/>
              <a:t>	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776" y="2194217"/>
            <a:ext cx="1640879" cy="19106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82" y="2580113"/>
            <a:ext cx="2194386" cy="16510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215" y="3964267"/>
            <a:ext cx="2581241" cy="2117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04" y="926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1925" y="240434"/>
            <a:ext cx="11353800" cy="93997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 zuba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1009" y="1455453"/>
            <a:ext cx="10807931" cy="4733117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Prvi </a:t>
            </a:r>
            <a:r>
              <a:rPr lang="sr-Latn-RS" sz="3600" dirty="0"/>
              <a:t>preventivni pregled zuba i usne dupl</a:t>
            </a:r>
            <a:r>
              <a:rPr lang="sr-Cyrl-RS" sz="3600" dirty="0"/>
              <a:t>ј</a:t>
            </a:r>
            <a:r>
              <a:rPr lang="sr-Latn-RS" sz="3600" dirty="0"/>
              <a:t>e najkasnije sprovesti do 12. meseca života</a:t>
            </a:r>
          </a:p>
          <a:p>
            <a:r>
              <a:rPr lang="sr-Latn-RS" sz="3600" dirty="0" smtClean="0"/>
              <a:t>Svakih </a:t>
            </a:r>
            <a:r>
              <a:rPr lang="sr-Latn-RS" sz="3600" dirty="0"/>
              <a:t>6 meseci, ili u dogovoru sa izabranim stomatologom, zakazati preventivni pregled zuba</a:t>
            </a:r>
          </a:p>
          <a:p>
            <a:r>
              <a:rPr lang="sr-Latn-RS" sz="3600" dirty="0" smtClean="0"/>
              <a:t>Obavezan </a:t>
            </a:r>
            <a:r>
              <a:rPr lang="sr-Latn-RS" sz="3600" dirty="0"/>
              <a:t>preventivni pregled zuba i usne dupl</a:t>
            </a:r>
            <a:r>
              <a:rPr lang="sr-Cyrl-RS" sz="3600" dirty="0"/>
              <a:t>ј</a:t>
            </a:r>
            <a:r>
              <a:rPr lang="sr-Latn-RS" sz="3600" dirty="0"/>
              <a:t>e pred polazak u </a:t>
            </a:r>
            <a:r>
              <a:rPr lang="sr-Latn-RS" sz="3600" dirty="0" smtClean="0"/>
              <a:t>školu.</a:t>
            </a:r>
            <a:endParaRPr lang="sr-Latn-RS" sz="3600" dirty="0"/>
          </a:p>
          <a:p>
            <a:endParaRPr lang="sr-Cyrl-RS" sz="3600" dirty="0"/>
          </a:p>
          <a:p>
            <a:endParaRPr lang="sr-Latn-R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0"/>
            <a:ext cx="2000250" cy="1657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42" y="4252569"/>
            <a:ext cx="3436108" cy="25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</a:rPr>
              <a:t>Literatura</a:t>
            </a:r>
            <a:r>
              <a:rPr lang="sr-Cyrl-RS" b="1" dirty="0" smtClean="0">
                <a:solidFill>
                  <a:srgbClr val="FF0000"/>
                </a:solidFill>
              </a:rPr>
              <a:t>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64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sr-Latn-RS" i="1" dirty="0">
                <a:latin typeface="Arial" panose="020B0604020202020204" pitchFamily="34" charset="0"/>
                <a:cs typeface="Arial" panose="020B0604020202020204" pitchFamily="34" charset="0"/>
              </a:rPr>
              <a:t>o sadržaju i obimu prava na zdravstvenu zaštitu iz obaveznog zdravstvenog osiguranja i o participaciji za 2020. godinu "Službeni glasnik RS", br. 13.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Simić </a:t>
            </a:r>
            <a:r>
              <a:rPr lang="sr-Latn-RS" i="1" dirty="0">
                <a:latin typeface="Arial" panose="020B0604020202020204" pitchFamily="34" charset="0"/>
                <a:cs typeface="Arial" panose="020B0604020202020204" pitchFamily="34" charset="0"/>
              </a:rPr>
              <a:t>S. (ur). Socijalna medicina. Udžbenik za studente medicine. Medicinski fakultet, Univerzitet u Beogradu; 2012.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Radovanović </a:t>
            </a:r>
            <a:r>
              <a:rPr lang="sr-Latn-RS" i="1" dirty="0">
                <a:latin typeface="Arial" panose="020B0604020202020204" pitchFamily="34" charset="0"/>
                <a:cs typeface="Arial" panose="020B0604020202020204" pitchFamily="34" charset="0"/>
              </a:rPr>
              <a:t>Z. (ur) Epidemiologija. Udžbenici 75. Medicinski fakultet, Univerzitet u Novom Sadu; 2012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Bonita R,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Beaglehole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Kjellstrom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T. Basic epidemiology 2</a:t>
            </a:r>
            <a:r>
              <a:rPr lang="en-US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edition. WHO: 2006.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Raffle A, Gray M. Screening evidence and practice. New York: Oxford University Press; 2007.</a:t>
            </a:r>
            <a:endParaRPr lang="sr-Latn-R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Saunders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Barr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McHale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amelmann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policies for addressing the social determinants of health and health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inequities</a:t>
            </a:r>
            <a:r>
              <a:rPr lang="sr-Latn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Copenhagen: WHO Regional Office for Europe; 2017 (Health Evidence Network (HEN) synthesis report 52).</a:t>
            </a:r>
          </a:p>
          <a:p>
            <a:pPr marL="514350" indent="-514350">
              <a:buFont typeface="+mj-lt"/>
              <a:buAutoNum type="arabicPeriod"/>
            </a:pPr>
            <a:endParaRPr lang="sr-Cyrl-R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5011053" y="6162132"/>
            <a:ext cx="24161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72367" y="6443119"/>
            <a:ext cx="669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Programski zadatak Posebnog programa u oblasti javnog zdravl</a:t>
            </a:r>
            <a:r>
              <a:rPr lang="sr-Cyrl-RS" altLang="en-US" sz="1200" b="1"/>
              <a:t>ј</a:t>
            </a:r>
            <a:r>
              <a:rPr lang="en-US" altLang="en-US" sz="1200" b="1"/>
              <a:t>a za APV u 2020. godini: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Unapređenje zdravstvene pismenosti populacije – „Znanjem do zdravih izbora“</a:t>
            </a:r>
            <a:endParaRPr lang="en-US" altLang="en-US" sz="12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5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preventivnih pregleda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669537"/>
            <a:ext cx="10515600" cy="2142218"/>
          </a:xfrm>
        </p:spPr>
        <p:txBody>
          <a:bodyPr>
            <a:normAutofit/>
          </a:bodyPr>
          <a:lstStyle/>
          <a:p>
            <a:pPr algn="just"/>
            <a:r>
              <a:rPr lang="sr-Latn-RS" sz="3600" dirty="0" smtClean="0"/>
              <a:t>Otkrivanje </a:t>
            </a:r>
            <a:r>
              <a:rPr lang="sr-Latn-RS" sz="3600" dirty="0"/>
              <a:t>promena ili bolesti u ranoj fazi (bez simptoma), radi započinjanja ranog lečenja i sprečavanja dal</a:t>
            </a:r>
            <a:r>
              <a:rPr lang="sr-Cyrl-RS" sz="3600" dirty="0"/>
              <a:t>ј</a:t>
            </a:r>
            <a:r>
              <a:rPr lang="sr-Latn-RS" sz="3600" dirty="0"/>
              <a:t>eg napredovanja promena ili bolesti.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29" y="3649288"/>
            <a:ext cx="3208712" cy="32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3290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SU VAŽNI REDOVNI PREVENTIVNI PREGLEDI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97288" y="1762984"/>
            <a:ext cx="11576776" cy="4351338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Pomažu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u rešavanju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mogućih zdravstvenih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 nego što počnu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Pomažu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u prepoznavanju faktora rizika.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Sadrže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preglede po organima i sistemima, kao i odgovarajuće laboratorijske pretrage.</a:t>
            </a:r>
          </a:p>
          <a:p>
            <a:pPr algn="just"/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61" y="4046698"/>
            <a:ext cx="3334603" cy="27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879" y="12879"/>
            <a:ext cx="10515600" cy="1325563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</a:rPr>
              <a:t>PREDNOSTI PREVENTIVNIH PREGLEDA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6879" y="1656777"/>
            <a:ext cx="11073939" cy="4875304"/>
          </a:xfrm>
        </p:spPr>
        <p:txBody>
          <a:bodyPr>
            <a:normAutofit/>
          </a:bodyPr>
          <a:lstStyle/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Smanjenje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rizika od bolesti</a:t>
            </a:r>
          </a:p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Rano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upoznavanje zdravstvenog stanja i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ili otkrivanje bolesti opasne po život</a:t>
            </a:r>
          </a:p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Povećanje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šanse za korekciju, lečenje i izlečenje</a:t>
            </a:r>
          </a:p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Ograničenje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rizika od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komplikacija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pažl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ivim nadgledanjem postojećih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stanja.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58" y="968911"/>
            <a:ext cx="3582751" cy="21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57" y="4441795"/>
            <a:ext cx="3582751" cy="23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01397"/>
            <a:ext cx="10515600" cy="66759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</a:rPr>
              <a:t>PREDNOSTI PREVENTIVNIH PREGLEDA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27264" y="1096862"/>
            <a:ext cx="10926536" cy="501214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• Unapređenje 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zdravl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lvl="0" indent="0">
              <a:buNone/>
            </a:pP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• Smanjenje 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troškova zdravstvene zaštite tokom vremena, izbegavanjem skupih medicinskih usluga</a:t>
            </a:r>
          </a:p>
          <a:p>
            <a:pPr marL="0" lvl="0" indent="0">
              <a:buNone/>
            </a:pP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• Uspostavl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anje dobrog partnerstva sa lekarom radi efikasnijeg sprovođenja korekcije ili lečenja </a:t>
            </a:r>
          </a:p>
          <a:p>
            <a:pPr marL="0" lvl="0" indent="0">
              <a:buNone/>
            </a:pP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• Obaveštavanje 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o novim medicinskim  informacijama ili </a:t>
            </a: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tehnologijama koje </a:t>
            </a:r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sr-Latn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dostupne.</a:t>
            </a:r>
            <a:endParaRPr lang="sr-Latn-R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r-Latn-R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5" y="4475515"/>
            <a:ext cx="3123973" cy="23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0903" y="314033"/>
            <a:ext cx="10665279" cy="93299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 - NOVOROĐENČE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mesec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67127" y="1595417"/>
            <a:ext cx="10515600" cy="4844596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Vakcinacija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protiv tuberkuloze i hepatitisa B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Skrining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fenilketonurije (genetski poremećaj)             i hipotireoidizma (smanjena funkcija štitne žlezde)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Neonatalni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skrinig na oštećenje sluha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Rana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detekcija prematurne retinopatije (obol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enje krvnih sudova oka kod prevremeno rođene dece)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Preventivni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pregled izabranog dečijeg lekara na terenu (samo kod dece sa rizikom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561" y="910286"/>
            <a:ext cx="2182557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0"/>
            <a:ext cx="10795907" cy="1281793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ODOJČE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drugog meseca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dokraja prve godine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34748" y="1732553"/>
            <a:ext cx="11270569" cy="4431746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VAKCINACIJA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protiv difterije, tetanusa, velikog kašl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a, dečije paralize, hepatitisa B, hemofilusa influence i obol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enja izazvanih bakterijom </a:t>
            </a:r>
            <a:r>
              <a:rPr lang="sr-Latn-RS" sz="3200" i="1" dirty="0">
                <a:latin typeface="Arial" panose="020B0604020202020204" pitchFamily="34" charset="0"/>
                <a:cs typeface="Arial" panose="020B0604020202020204" pitchFamily="34" charset="0"/>
              </a:rPr>
              <a:t>streptokokusom pneumonije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Ultrazvučni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pregled radi ranog otkrivanja displazije (nepravilanog razvoja) kukova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Preventivni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pregled izabranog dečijeg lekara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funkcije govora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samo kod dece sa rizikom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21" y="3866592"/>
            <a:ext cx="2816180" cy="2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271" y="0"/>
            <a:ext cx="11979729" cy="889907"/>
          </a:xfrm>
        </p:spPr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 u 2. godini života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7431" r="9686"/>
          <a:stretch/>
        </p:blipFill>
        <p:spPr>
          <a:xfrm>
            <a:off x="9539785" y="960950"/>
            <a:ext cx="2374712" cy="2704459"/>
          </a:xfrm>
          <a:prstGeom prst="rect">
            <a:avLst/>
          </a:prstGeom>
        </p:spPr>
      </p:pic>
      <p:sp>
        <p:nvSpPr>
          <p:cNvPr id="6" name="Čuvar mesta za sadržaj 2"/>
          <p:cNvSpPr txBox="1">
            <a:spLocks/>
          </p:cNvSpPr>
          <p:nvPr/>
        </p:nvSpPr>
        <p:spPr>
          <a:xfrm>
            <a:off x="212271" y="1262342"/>
            <a:ext cx="9573174" cy="5220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dirty="0"/>
              <a:t>Preventivni pregled dva puta – u uzrastu od 13. do 15. meseca i od 18. do 24. meseca života</a:t>
            </a:r>
          </a:p>
          <a:p>
            <a:r>
              <a:rPr lang="sr-Latn-RS" sz="3600" dirty="0"/>
              <a:t>Revakcinacija protiv difterije, tetanusa, velikog kašl</a:t>
            </a:r>
            <a:r>
              <a:rPr lang="sr-Cyrl-RS" sz="3600" dirty="0"/>
              <a:t>ј</a:t>
            </a:r>
            <a:r>
              <a:rPr lang="sr-Latn-RS" sz="3600" dirty="0"/>
              <a:t>a i dečje paralize 	</a:t>
            </a:r>
          </a:p>
          <a:p>
            <a:r>
              <a:rPr lang="sr-Latn-RS" sz="3600" dirty="0"/>
              <a:t>Vakcinacija protiv malih boginja, zaušaka i crvenke (rubelle) 	</a:t>
            </a:r>
          </a:p>
          <a:p>
            <a:r>
              <a:rPr lang="sr-Latn-RS" sz="3600" dirty="0"/>
              <a:t>Test funkcije čula sluha, samo kod dece pod rizikom</a:t>
            </a:r>
          </a:p>
          <a:p>
            <a:r>
              <a:rPr lang="sr-Latn-RS" sz="3600" dirty="0"/>
              <a:t>Kontrolni pregled u 3. godini </a:t>
            </a:r>
            <a:r>
              <a:rPr lang="sr-Latn-RS" sz="3600" dirty="0" smtClean="0"/>
              <a:t>života.</a:t>
            </a:r>
            <a:endParaRPr lang="sr-Cyrl-RS" sz="3600" dirty="0" smtClean="0"/>
          </a:p>
          <a:p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r-Cyrl-RS" sz="3600" dirty="0" smtClean="0"/>
          </a:p>
          <a:p>
            <a:endParaRPr lang="sr-Cyrl-RS" sz="3600" dirty="0" smtClean="0"/>
          </a:p>
          <a:p>
            <a:endParaRPr lang="sr-Latn-R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43" y="4038600"/>
            <a:ext cx="16192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563" y="0"/>
            <a:ext cx="10515600" cy="1325563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 u 4. godini života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2802" y="1171721"/>
            <a:ext cx="10515600" cy="3836533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Preventivni </a:t>
            </a:r>
            <a:r>
              <a:rPr lang="sr-Latn-RS" sz="3600" dirty="0"/>
              <a:t>pregled kod izabranog dečijeg </a:t>
            </a:r>
            <a:r>
              <a:rPr lang="sr-Latn-RS" sz="3600" dirty="0" smtClean="0"/>
              <a:t>lekara</a:t>
            </a:r>
          </a:p>
          <a:p>
            <a:pPr marL="0" indent="0">
              <a:buNone/>
            </a:pPr>
            <a:endParaRPr lang="sr-Latn-RS" sz="3600" dirty="0"/>
          </a:p>
          <a:p>
            <a:r>
              <a:rPr lang="sr-Latn-RS" sz="3600" dirty="0" smtClean="0"/>
              <a:t>Oftalmološki pregled</a:t>
            </a:r>
          </a:p>
          <a:p>
            <a:endParaRPr lang="sr-Latn-RS" sz="3600" dirty="0"/>
          </a:p>
          <a:p>
            <a:r>
              <a:rPr lang="sr-Latn-RS" sz="3600" dirty="0" smtClean="0"/>
              <a:t>Test </a:t>
            </a:r>
            <a:r>
              <a:rPr lang="sr-Latn-RS" sz="3600" dirty="0"/>
              <a:t>funkcije </a:t>
            </a:r>
            <a:r>
              <a:rPr lang="sr-Latn-RS" sz="3600" dirty="0" smtClean="0"/>
              <a:t>govora</a:t>
            </a:r>
          </a:p>
          <a:p>
            <a:endParaRPr lang="sr-Latn-RS" sz="3600" dirty="0"/>
          </a:p>
          <a:p>
            <a:r>
              <a:rPr lang="sr-Latn-RS" sz="3600" dirty="0" smtClean="0"/>
              <a:t>Kontrolni </a:t>
            </a:r>
            <a:r>
              <a:rPr lang="sr-Latn-RS" sz="3600" dirty="0"/>
              <a:t>pregled u 5. godini </a:t>
            </a:r>
            <a:r>
              <a:rPr lang="sr-Latn-RS" sz="3600" dirty="0" smtClean="0"/>
              <a:t>života.</a:t>
            </a:r>
            <a:endParaRPr lang="sr-Latn-RS" sz="3600" dirty="0"/>
          </a:p>
          <a:p>
            <a:endParaRPr lang="sr-Latn-R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72" y="1790949"/>
            <a:ext cx="2958444" cy="20936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94" y="3884617"/>
            <a:ext cx="1806815" cy="29413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2379" r="13827"/>
          <a:stretch/>
        </p:blipFill>
        <p:spPr>
          <a:xfrm>
            <a:off x="4541190" y="2837783"/>
            <a:ext cx="2361063" cy="17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639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tema</vt:lpstr>
      <vt:lpstr>ZNAČAJ PREVENTIVNIH PREGLEDA (opštih i stomatoloških) </vt:lpstr>
      <vt:lpstr>Cilj preventivnih pregleda</vt:lpstr>
      <vt:lpstr>ZAŠTO SU VAŽNI REDOVNI PREVENTIVNI PREGLEDI</vt:lpstr>
      <vt:lpstr>PREDNOSTI PREVENTIVNIH PREGLEDA</vt:lpstr>
      <vt:lpstr>PREDNOSTI PREVENTIVNIH PREGLEDA</vt:lpstr>
      <vt:lpstr>Preventivni pregled - NOVOROĐENČE (prvi mesec)</vt:lpstr>
      <vt:lpstr>Preventivni pregled – ODOJČE od drugog meseca dokraja prve godine</vt:lpstr>
      <vt:lpstr>Preventivni pregled u 2. godini života</vt:lpstr>
      <vt:lpstr>Preventivni pregled u 4. godini života</vt:lpstr>
      <vt:lpstr>Preventivni pregled pred polazak u školu</vt:lpstr>
      <vt:lpstr>Preventivni pregled zuba</vt:lpstr>
      <vt:lpstr>Literatura: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73</cp:revision>
  <dcterms:created xsi:type="dcterms:W3CDTF">2020-02-26T08:59:08Z</dcterms:created>
  <dcterms:modified xsi:type="dcterms:W3CDTF">2020-12-05T18:33:51Z</dcterms:modified>
</cp:coreProperties>
</file>